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76" r:id="rId13"/>
    <p:sldId id="266" r:id="rId14"/>
    <p:sldId id="277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923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200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23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27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538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87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57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484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756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41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27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0B283-CA02-488E-8CF8-2613E57800E4}" type="datetimeFigureOut">
              <a:rPr lang="en-IN" smtClean="0"/>
              <a:t>08-05-2021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4EEF4-8D40-4871-BCF0-4D851BC5E2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89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n-IN" sz="3200" dirty="0" smtClean="0">
                <a:solidFill>
                  <a:srgbClr val="FF0000"/>
                </a:solidFill>
              </a:rPr>
              <a:t>উপভাষা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B0F0"/>
                </a:solidFill>
              </a:rPr>
              <a:t>Presented for </a:t>
            </a:r>
            <a:r>
              <a:rPr lang="en-US" sz="3200" dirty="0" smtClean="0">
                <a:solidFill>
                  <a:srgbClr val="00B0F0"/>
                </a:solidFill>
              </a:rPr>
              <a:t>BNGH-1</a:t>
            </a:r>
            <a:r>
              <a:rPr lang="en-US" sz="3200" baseline="30000" dirty="0" smtClean="0">
                <a:solidFill>
                  <a:srgbClr val="00B0F0"/>
                </a:solidFill>
              </a:rPr>
              <a:t>ST</a:t>
            </a:r>
            <a:r>
              <a:rPr lang="en-US" sz="3200" dirty="0" smtClean="0">
                <a:solidFill>
                  <a:srgbClr val="00B0F0"/>
                </a:solidFill>
              </a:rPr>
              <a:t> Sem CC-T-2</a:t>
            </a:r>
            <a:endParaRPr lang="en-IN" sz="32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smtClean="0">
                <a:solidFill>
                  <a:srgbClr val="00B0F0"/>
                </a:solidFill>
              </a:rPr>
              <a:t>Dr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r>
              <a:rPr lang="bn-IN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Biswajit Podder 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92D050"/>
                </a:solidFill>
              </a:rPr>
              <a:t>Assistant Professor in </a:t>
            </a:r>
            <a:r>
              <a:rPr lang="en-US" dirty="0" smtClean="0">
                <a:solidFill>
                  <a:srgbClr val="92D050"/>
                </a:solidFill>
              </a:rPr>
              <a:t>Bengali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Asannagar MMT College </a:t>
            </a:r>
            <a:endParaRPr lang="en-US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12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bn-IN" dirty="0" smtClean="0">
                <a:solidFill>
                  <a:srgbClr val="00B0F0"/>
                </a:solidFill>
              </a:rPr>
              <a:t>গ</a:t>
            </a:r>
            <a:r>
              <a:rPr lang="bn-IN" dirty="0">
                <a:solidFill>
                  <a:srgbClr val="00B0F0"/>
                </a:solidFill>
              </a:rPr>
              <a:t>)  অধিকরণে ‘তে’ বিভক্তি যুক্ত হয়।</a:t>
            </a:r>
          </a:p>
          <a:p>
            <a:pPr marL="0" indent="0" algn="just">
              <a:buNone/>
            </a:pPr>
            <a:r>
              <a:rPr lang="bn-IN" dirty="0">
                <a:solidFill>
                  <a:srgbClr val="FFC000"/>
                </a:solidFill>
              </a:rPr>
              <a:t>যেমনঃ-  </a:t>
            </a:r>
            <a:r>
              <a:rPr lang="bn-IN" u="sng" dirty="0">
                <a:solidFill>
                  <a:srgbClr val="FFC000"/>
                </a:solidFill>
              </a:rPr>
              <a:t>ঘরেতে </a:t>
            </a:r>
            <a:r>
              <a:rPr lang="bn-IN" dirty="0">
                <a:solidFill>
                  <a:srgbClr val="FFC000"/>
                </a:solidFill>
              </a:rPr>
              <a:t>ভ্রমর এল গুনগুনিয়ে। </a:t>
            </a:r>
            <a:endParaRPr lang="en-US" dirty="0" smtClean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endParaRPr lang="bn-IN" dirty="0"/>
          </a:p>
          <a:p>
            <a:pPr marL="0" indent="0" algn="just">
              <a:buNone/>
            </a:pPr>
            <a:r>
              <a:rPr lang="bn-IN" dirty="0">
                <a:solidFill>
                  <a:srgbClr val="0070C0"/>
                </a:solidFill>
              </a:rPr>
              <a:t>ঘ) মূল ধাতু+ ‘আছ’ ধাতু+ কাল ও পুরুষের বিভক্তি= ঘটমান বর্তমান ও ঘট্মান অতীত।</a:t>
            </a:r>
          </a:p>
          <a:p>
            <a:pPr marL="0" indent="0" algn="just">
              <a:buNone/>
            </a:pPr>
            <a:r>
              <a:rPr lang="bn-IN" dirty="0">
                <a:solidFill>
                  <a:srgbClr val="FFC000"/>
                </a:solidFill>
              </a:rPr>
              <a:t>যেমনঃ- কর্‌+ ছি= করছি ( আমি করছি) । </a:t>
            </a:r>
            <a:endParaRPr lang="en-IN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67564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>
                <a:solidFill>
                  <a:srgbClr val="FFC000"/>
                </a:solidFill>
              </a:rPr>
              <a:t>বঙ্গালীর  ভাষাতাত্ত্বিক বৈশিষ্ট্যঃ-</a:t>
            </a:r>
            <a:endParaRPr lang="en-IN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ধ্বনিতাত্ত্বিক বৈশিষ্ট্যঃ-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১) অপিনিহিতির বহুল ব্যবহার লক্ষণীয়।</a:t>
            </a:r>
          </a:p>
          <a:p>
            <a:pPr marL="0" indent="0" algn="ctr">
              <a:buNone/>
            </a:pPr>
            <a:r>
              <a:rPr lang="bn-IN" dirty="0" smtClean="0">
                <a:solidFill>
                  <a:srgbClr val="FF0000"/>
                </a:solidFill>
              </a:rPr>
              <a:t>যেমনঃ আজি &gt; আইজ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২) নাসিক্য ব্যঞ্জন সাধারণত লোপ পায় না, বজায় থাকে।             </a:t>
            </a:r>
          </a:p>
          <a:p>
            <a:pPr marL="0" indent="0" algn="ctr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যেমনঃ- চন্দ্র &gt; চান্দ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৩) এ &gt; অ্যা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              যেমনঃ দেশ &gt; দ্যাশ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৪) সঘোষ মহাপ্রাণ &gt; সঘোষ অল্পপ্রাণ</a:t>
            </a:r>
          </a:p>
          <a:p>
            <a:pPr marL="0" indent="0" algn="ctr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 ঘর &gt; গর</a:t>
            </a:r>
            <a:endParaRPr lang="b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8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n-IN" dirty="0">
                <a:solidFill>
                  <a:srgbClr val="00B0F0"/>
                </a:solidFill>
              </a:rPr>
              <a:t>৫) চ,ছ,জ- ঘোষধ্বনি বঙ্গালীতে প্রায় উষ্মধ্বনি </a:t>
            </a:r>
            <a:r>
              <a:rPr lang="bn-IN" dirty="0">
                <a:solidFill>
                  <a:srgbClr val="FF0000"/>
                </a:solidFill>
              </a:rPr>
              <a:t>রূপে উচ্চারিত হয়।</a:t>
            </a:r>
          </a:p>
          <a:p>
            <a:pPr marL="0" indent="0" algn="ctr">
              <a:buNone/>
            </a:pPr>
            <a:r>
              <a:rPr lang="bn-IN" dirty="0">
                <a:solidFill>
                  <a:srgbClr val="FF0000"/>
                </a:solidFill>
              </a:rPr>
              <a:t> যেমনঃ খেয়েছে &gt; খাইসে (ছ &gt; স )</a:t>
            </a:r>
          </a:p>
          <a:p>
            <a:pPr marL="0" indent="0">
              <a:buNone/>
            </a:pPr>
            <a:r>
              <a:rPr lang="bn-IN" dirty="0">
                <a:solidFill>
                  <a:srgbClr val="00B050"/>
                </a:solidFill>
              </a:rPr>
              <a:t>৬) শ,স&gt;হ  রূপে উচ্চারিত হয়। </a:t>
            </a:r>
            <a:r>
              <a:rPr lang="bn-IN" dirty="0">
                <a:solidFill>
                  <a:srgbClr val="FF0000"/>
                </a:solidFill>
              </a:rPr>
              <a:t>যেমনঃ শাক &gt; হাগ</a:t>
            </a:r>
          </a:p>
          <a:p>
            <a:pPr marL="0" indent="0">
              <a:buNone/>
            </a:pPr>
            <a:r>
              <a:rPr lang="bn-IN" dirty="0">
                <a:solidFill>
                  <a:srgbClr val="FFC000"/>
                </a:solidFill>
              </a:rPr>
              <a:t>৭) তাড়িত ধ্বনি ড় &gt; র  রূপে উচ্চারিত হয়। </a:t>
            </a:r>
            <a:r>
              <a:rPr lang="bn-IN" dirty="0">
                <a:solidFill>
                  <a:srgbClr val="FF0000"/>
                </a:solidFill>
              </a:rPr>
              <a:t>যেমনঃ বাড়ি&gt;বারি </a:t>
            </a:r>
          </a:p>
          <a:p>
            <a:pPr marL="0" indent="0">
              <a:buNone/>
            </a:pPr>
            <a:r>
              <a:rPr lang="bn-IN" dirty="0">
                <a:solidFill>
                  <a:srgbClr val="00B0F0"/>
                </a:solidFill>
              </a:rPr>
              <a:t>৮ ) শব্দের আদি ও মধ্যের ‘হ’&gt; অ  হয়</a:t>
            </a:r>
            <a:r>
              <a:rPr lang="bn-IN" dirty="0">
                <a:solidFill>
                  <a:srgbClr val="FF0000"/>
                </a:solidFill>
              </a:rPr>
              <a:t>। যেমনঃ হয় &gt; অয়।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5834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4000" dirty="0" smtClean="0">
                <a:solidFill>
                  <a:srgbClr val="FF0000"/>
                </a:solidFill>
              </a:rPr>
              <a:t>বঙ্গালীর রূপতাত্ত্বিক বৈশিষ্ট্যঃ-  </a:t>
            </a:r>
            <a:r>
              <a:rPr lang="bn-IN" dirty="0"/>
              <a:t/>
            </a:r>
            <a:br>
              <a:rPr lang="b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১) কর্তৃকারকে ‘এ’ বিভক্তি- </a:t>
            </a:r>
            <a:r>
              <a:rPr lang="bn-IN" sz="2800" u="sng" dirty="0" smtClean="0">
                <a:solidFill>
                  <a:srgbClr val="FF0000"/>
                </a:solidFill>
              </a:rPr>
              <a:t>রামে</a:t>
            </a:r>
            <a:r>
              <a:rPr lang="bn-IN" sz="2800" dirty="0" smtClean="0">
                <a:solidFill>
                  <a:srgbClr val="FF0000"/>
                </a:solidFill>
              </a:rPr>
              <a:t> খায়।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n-I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n-IN" sz="2800" dirty="0" smtClean="0">
                <a:solidFill>
                  <a:srgbClr val="92D050"/>
                </a:solidFill>
              </a:rPr>
              <a:t>২) গৌণকর্ম ও সম্প্রদান কারকে ‘রে’ বিভক্তি ব্যবহৃত।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        - গরীব </a:t>
            </a:r>
            <a:r>
              <a:rPr lang="bn-IN" sz="2800" u="sng" dirty="0" smtClean="0">
                <a:solidFill>
                  <a:srgbClr val="FF0000"/>
                </a:solidFill>
              </a:rPr>
              <a:t>মান্‌সেরে </a:t>
            </a:r>
            <a:r>
              <a:rPr lang="bn-IN" sz="2800" dirty="0" smtClean="0">
                <a:solidFill>
                  <a:srgbClr val="FF0000"/>
                </a:solidFill>
              </a:rPr>
              <a:t>দুটি পয়সা দাও।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n-I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৩) অধিকরণে ‘ত’ বিভক্তি- </a:t>
            </a:r>
            <a:r>
              <a:rPr lang="bn-IN" sz="2800" u="sng" dirty="0" smtClean="0">
                <a:solidFill>
                  <a:srgbClr val="FF0000"/>
                </a:solidFill>
              </a:rPr>
              <a:t>বাড়ীতে</a:t>
            </a:r>
            <a:r>
              <a:rPr lang="bn-IN" sz="2800" dirty="0" smtClean="0">
                <a:solidFill>
                  <a:srgbClr val="FF0000"/>
                </a:solidFill>
              </a:rPr>
              <a:t> থাকুম।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n-I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৪) রাঢ়ীতে যেটা সাধারণ বর্তমানের রূপ এখানে সেটা ঘটমান বর্তমানের রূপ।– </a:t>
            </a:r>
            <a:r>
              <a:rPr lang="bn-IN" sz="2800" dirty="0" smtClean="0">
                <a:solidFill>
                  <a:srgbClr val="FF0000"/>
                </a:solidFill>
              </a:rPr>
              <a:t>মায়ে ডাকে ( মা ডাকছে)। </a:t>
            </a:r>
          </a:p>
        </p:txBody>
      </p:sp>
    </p:spTree>
    <p:extLst>
      <p:ext uri="{BB962C8B-B14F-4D97-AF65-F5344CB8AC3E}">
        <p14:creationId xmlns:p14="http://schemas.microsoft.com/office/powerpoint/2010/main" val="156758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n-IN" dirty="0">
                <a:solidFill>
                  <a:srgbClr val="00B0F0"/>
                </a:solidFill>
              </a:rPr>
              <a:t>৫) সদ্য অতীতে উত্তম পুরুষে ক্রিয়ার বিভক্তি- ‘লাম’ ।</a:t>
            </a:r>
          </a:p>
          <a:p>
            <a:pPr marL="0" indent="0">
              <a:buNone/>
            </a:pPr>
            <a:r>
              <a:rPr lang="bn-IN" dirty="0"/>
              <a:t>                 </a:t>
            </a:r>
            <a:r>
              <a:rPr lang="bn-IN" dirty="0">
                <a:solidFill>
                  <a:srgbClr val="FFC000"/>
                </a:solidFill>
              </a:rPr>
              <a:t>- আমি খাইলাম ।</a:t>
            </a:r>
          </a:p>
          <a:p>
            <a:pPr marL="0" indent="0">
              <a:buNone/>
            </a:pPr>
            <a:r>
              <a:rPr lang="bn-IN" dirty="0">
                <a:solidFill>
                  <a:srgbClr val="00B0F0"/>
                </a:solidFill>
              </a:rPr>
              <a:t>৬) মধ্যম পুরুষের সাধারণ ভবিষ্যৎ কালের বিভক্তি- ‘বা’।</a:t>
            </a:r>
          </a:p>
          <a:p>
            <a:pPr marL="0" indent="0">
              <a:buNone/>
            </a:pPr>
            <a:r>
              <a:rPr lang="bn-IN" dirty="0">
                <a:solidFill>
                  <a:srgbClr val="FFC000"/>
                </a:solidFill>
              </a:rPr>
              <a:t>                     - তুমি যাবা না। </a:t>
            </a:r>
          </a:p>
          <a:p>
            <a:pPr marL="0" indent="0">
              <a:buNone/>
            </a:pPr>
            <a:r>
              <a:rPr lang="bn-IN" dirty="0">
                <a:solidFill>
                  <a:srgbClr val="00B050"/>
                </a:solidFill>
              </a:rPr>
              <a:t>৭) নঞর্থক অব্যয় ‘নি’ &gt; নাই । </a:t>
            </a:r>
            <a:r>
              <a:rPr lang="bn-IN" dirty="0">
                <a:solidFill>
                  <a:srgbClr val="FFC000"/>
                </a:solidFill>
              </a:rPr>
              <a:t>যেমনঃ- তুমি যাও নাই </a:t>
            </a:r>
            <a:endParaRPr lang="en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bn-IN" dirty="0"/>
          </a:p>
          <a:p>
            <a:pPr marL="0" indent="0">
              <a:buNone/>
            </a:pPr>
            <a:r>
              <a:rPr lang="bn-IN" dirty="0">
                <a:solidFill>
                  <a:srgbClr val="00B050"/>
                </a:solidFill>
              </a:rPr>
              <a:t>৮ উত্তম পুরুষের সাধারণ ভবিষ্যৎ কালের বিভক্তি হল “উম’, ‘মু’</a:t>
            </a:r>
          </a:p>
          <a:p>
            <a:pPr marL="0" indent="0">
              <a:buNone/>
            </a:pPr>
            <a:r>
              <a:rPr lang="bn-IN" dirty="0">
                <a:solidFill>
                  <a:srgbClr val="FFC000"/>
                </a:solidFill>
              </a:rPr>
              <a:t>                             - আমি যামু।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742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>
                <a:solidFill>
                  <a:srgbClr val="FF0000"/>
                </a:solidFill>
              </a:rPr>
              <a:t>বরেন্দ্রীর </a:t>
            </a:r>
            <a:r>
              <a:rPr lang="bn-IN" sz="3600" dirty="0">
                <a:solidFill>
                  <a:srgbClr val="FF0000"/>
                </a:solidFill>
              </a:rPr>
              <a:t>ভাষাতাত্ত্বিক </a:t>
            </a:r>
            <a:r>
              <a:rPr lang="bn-IN" sz="3600" dirty="0" smtClean="0">
                <a:solidFill>
                  <a:srgbClr val="FF0000"/>
                </a:solidFill>
              </a:rPr>
              <a:t>বৈশিষ্ট্যঃ- 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sz="2400" dirty="0" smtClean="0"/>
          </a:p>
          <a:p>
            <a:pPr marL="0" indent="0">
              <a:buNone/>
            </a:pPr>
            <a:r>
              <a:rPr lang="bn-IN" sz="2400" dirty="0" smtClean="0">
                <a:solidFill>
                  <a:srgbClr val="FF0000"/>
                </a:solidFill>
              </a:rPr>
              <a:t>ধ্বনিতাত্ত্বিক </a:t>
            </a:r>
            <a:r>
              <a:rPr lang="bn-IN" sz="2400" dirty="0">
                <a:solidFill>
                  <a:srgbClr val="FF0000"/>
                </a:solidFill>
              </a:rPr>
              <a:t>বৈশিষ্ট্যঃ- </a:t>
            </a:r>
            <a:endParaRPr lang="bn-IN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FFC000"/>
                </a:solidFill>
              </a:rPr>
              <a:t>১) অনুনাসিক স্বরধ্বনি রাঢ়ীর মতো বরেন্দ্রীতেও রক্ষিত আছে। 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২) সঘোষ মহাপ্রাণ ধ্বনি কেবল শব্দের আদিতে বজায় আছে। অন্যত্র অল্পপ্রাণ হয়ে গেছে। যেমনঃ বাঘ &gt; বাগ্‌ 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FFC000"/>
                </a:solidFill>
              </a:rPr>
              <a:t>৩) রাঢ়ীতে শব্দের আদিতে শ্বাসাঘাত পড়ে। বরেন্দ্রীতে শ্বাসাঘাতের স্থান সুনির্দিষ্ট নয়। </a:t>
            </a:r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00B0F0"/>
                </a:solidFill>
              </a:rPr>
              <a:t>৪) শব্দের আদিতে ‘র’- এর আগম ঘটতে পারে আবার “র’ থাকলে লোপ পেতে পারে। আম &gt; রাম , রস &gt; অস </a:t>
            </a:r>
            <a:endParaRPr lang="bn-IN" sz="24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8427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>
                <a:solidFill>
                  <a:srgbClr val="FF0000"/>
                </a:solidFill>
              </a:rPr>
              <a:t>বরেন্দ্রীর </a:t>
            </a:r>
            <a:r>
              <a:rPr lang="bn-IN" sz="3600" dirty="0" smtClean="0">
                <a:solidFill>
                  <a:srgbClr val="FF0000"/>
                </a:solidFill>
              </a:rPr>
              <a:t>রূপতাত্ত্বিক </a:t>
            </a:r>
            <a:r>
              <a:rPr lang="bn-IN" sz="3600" dirty="0">
                <a:solidFill>
                  <a:srgbClr val="FF0000"/>
                </a:solidFill>
              </a:rPr>
              <a:t>বৈশিষ্ট্যঃ-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 smtClean="0"/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১) অধিকরণে ‘ত’ বিভক্তির প্রয়োগ লক্ষণীয়। </a:t>
            </a:r>
          </a:p>
          <a:p>
            <a:pPr marL="0" indent="0">
              <a:buNone/>
            </a:pPr>
            <a:r>
              <a:rPr lang="bn-IN" dirty="0" smtClean="0"/>
              <a:t>        </a:t>
            </a:r>
            <a:r>
              <a:rPr lang="bn-IN" dirty="0" smtClean="0">
                <a:solidFill>
                  <a:srgbClr val="FF0000"/>
                </a:solidFill>
              </a:rPr>
              <a:t>যেমনঃ- ঘরত (ঘরে)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C000"/>
                </a:solidFill>
              </a:rPr>
              <a:t>২) সামান্য অতীতকালে উত্তম পুরুষে ‘লাম’   বিভক্তি যোগ হয়। </a:t>
            </a:r>
          </a:p>
          <a:p>
            <a:pPr marL="0" indent="0">
              <a:buNone/>
            </a:pPr>
            <a:r>
              <a:rPr lang="bn-IN" dirty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    যেমনঃ- খেলাম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78189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3600" dirty="0" smtClean="0">
                <a:solidFill>
                  <a:srgbClr val="FF0000"/>
                </a:solidFill>
              </a:rPr>
              <a:t>কামরূপী/রাজবংশীর </a:t>
            </a:r>
            <a:r>
              <a:rPr lang="bn-IN" sz="3600" dirty="0">
                <a:solidFill>
                  <a:srgbClr val="FF0000"/>
                </a:solidFill>
              </a:rPr>
              <a:t>ভাষাতাত্ত্বিক বৈশিষ্ট্যঃ- 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n-IN" dirty="0">
                <a:solidFill>
                  <a:srgbClr val="FF0000"/>
                </a:solidFill>
              </a:rPr>
              <a:t>ধ্বনিতাত্ত্বিক </a:t>
            </a:r>
            <a:r>
              <a:rPr lang="bn-IN" dirty="0" smtClean="0">
                <a:solidFill>
                  <a:srgbClr val="FF0000"/>
                </a:solidFill>
              </a:rPr>
              <a:t>বৈশিষ্ট্যঃ-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১) সঘোষ মহাপ্রাণ শব্দের আদিতে বজায় আছে, অন্যত্র অল্পপ্রাণ হয়ে গেছে। 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যেমনঃ সমঝা-সমঝি &gt; সম্‌জা-সম্‌জি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২) ড় &gt; র, ঢ় &gt; রহ্‌ ( তবে কুচবিহারে ‘ড়’ অপরিবর্তিত)   </a:t>
            </a:r>
            <a:endParaRPr lang="bn-IN" sz="28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যেমনঃ বাড়ি &gt; বারি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C000"/>
                </a:solidFill>
              </a:rPr>
              <a:t>৩) কামরূপীতে শ্বাসাঘাত পড়ে শব্দের মধ্যে ও অন্ত্যে।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৪) ও &gt; উ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 কোন্‌ &gt; কুন  ( তবে কুচবিহারে  ‘কোন’ উচ্চারণ অপরিবর্তিত)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2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>
                <a:solidFill>
                  <a:srgbClr val="FFC000"/>
                </a:solidFill>
              </a:rPr>
              <a:t>কামরূপী/রাজবংশীর </a:t>
            </a:r>
            <a:r>
              <a:rPr lang="bn-IN" sz="3600" dirty="0" smtClean="0">
                <a:solidFill>
                  <a:srgbClr val="FFC000"/>
                </a:solidFill>
              </a:rPr>
              <a:t>রূপতাত্ত্বিক </a:t>
            </a:r>
            <a:r>
              <a:rPr lang="bn-IN" sz="3600" dirty="0">
                <a:solidFill>
                  <a:srgbClr val="FFC000"/>
                </a:solidFill>
              </a:rPr>
              <a:t>বৈশিষ্ট্যঃ-</a:t>
            </a:r>
            <a:endParaRPr lang="en-IN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১) সামান্য অতীতে উত্তম পুরুষে ‘নু’ , প্রথম পুরুষে ‘ইল’ বিভক্তি দেখা যায়। </a:t>
            </a:r>
          </a:p>
          <a:p>
            <a:pPr marL="0" indent="0" algn="ctr">
              <a:buNone/>
            </a:pPr>
            <a:r>
              <a:rPr lang="bn-IN" dirty="0" smtClean="0">
                <a:solidFill>
                  <a:srgbClr val="FF0000"/>
                </a:solidFill>
              </a:rPr>
              <a:t> - সেবা কন্নু</a:t>
            </a:r>
          </a:p>
          <a:p>
            <a:pPr algn="ctr">
              <a:buFontTx/>
              <a:buChar char="-"/>
            </a:pPr>
            <a:r>
              <a:rPr lang="bn-IN" dirty="0" smtClean="0">
                <a:solidFill>
                  <a:srgbClr val="FF0000"/>
                </a:solidFill>
              </a:rPr>
              <a:t>সে কহিল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২) উত্তম পুরুষের একবচনের সর্বনাম- </a:t>
            </a:r>
            <a:r>
              <a:rPr lang="bn-IN" dirty="0" smtClean="0">
                <a:solidFill>
                  <a:srgbClr val="FF0000"/>
                </a:solidFill>
              </a:rPr>
              <a:t>মুই, হাম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92D050"/>
                </a:solidFill>
              </a:rPr>
              <a:t>৩) অধিকরণে ‘ত’ বিভক্তির ব্যবহার লক্ষণীয়।</a:t>
            </a:r>
          </a:p>
          <a:p>
            <a:pPr marL="0" indent="0">
              <a:buNone/>
            </a:pPr>
            <a:r>
              <a:rPr lang="bn-IN" dirty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               যেমনঃ বারিত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৪) সম্বন্ধ পদের বিভক্তি- ‘র’, ‘ক’</a:t>
            </a:r>
          </a:p>
          <a:p>
            <a:pPr marL="0" indent="0">
              <a:buNone/>
            </a:pPr>
            <a:r>
              <a:rPr lang="bn-IN" dirty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              যেমনঃ বাপোক, ছাগলের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৫) গৌণকর্মের বিভক্তি- ‘ক’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               যেমনঃ হামাক্‌ (আমাকে)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08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dirty="0" smtClean="0">
                <a:solidFill>
                  <a:srgbClr val="0070C0"/>
                </a:solidFill>
              </a:rPr>
              <a:t>ঝাড়খন্ডীর ভাষাতাত্ত্বিক </a:t>
            </a:r>
            <a:r>
              <a:rPr lang="bn-IN" dirty="0">
                <a:solidFill>
                  <a:srgbClr val="0070C0"/>
                </a:solidFill>
              </a:rPr>
              <a:t>বৈশিষ্ট্যঃ- 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n-IN" dirty="0" smtClean="0">
                <a:solidFill>
                  <a:srgbClr val="FFC000"/>
                </a:solidFill>
              </a:rPr>
              <a:t>১) অনুনাসিক স্বরধ্বনির ব্যবহার লক্ষিত।</a:t>
            </a:r>
          </a:p>
          <a:p>
            <a:pPr marL="0" indent="0">
              <a:buNone/>
            </a:pPr>
            <a:r>
              <a:rPr lang="bn-IN" dirty="0" smtClean="0"/>
              <a:t>            </a:t>
            </a:r>
            <a:r>
              <a:rPr lang="bn-IN" dirty="0" smtClean="0">
                <a:solidFill>
                  <a:srgbClr val="FF0000"/>
                </a:solidFill>
              </a:rPr>
              <a:t>যেমনঃ চাঁ, হইছেঁ 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২) ও &gt; অ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যেমনঃ লোক &gt; লক্‌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C000"/>
                </a:solidFill>
              </a:rPr>
              <a:t>৩) অপিনিহিতি ও বিপর্যাসে শব্দের মধ্যে আগত/ বিপর্যাস্ত স্বরধ্বনির ক্ষীণ উচ্চারণ থেকে যায়।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যেমনঃ সন্ধ্যা &gt; সাঁইঝ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৪) অল্পপ্রাণ &gt; মহাপ্রাণ</a:t>
            </a:r>
          </a:p>
          <a:p>
            <a:pPr marL="0" indent="0">
              <a:buNone/>
            </a:pPr>
            <a:r>
              <a:rPr lang="bn-IN" dirty="0">
                <a:solidFill>
                  <a:srgbClr val="FF0000"/>
                </a:solidFill>
              </a:rPr>
              <a:t> </a:t>
            </a:r>
            <a:r>
              <a:rPr lang="bn-IN" dirty="0" smtClean="0">
                <a:solidFill>
                  <a:srgbClr val="FF0000"/>
                </a:solidFill>
              </a:rPr>
              <a:t>যেমনঃ দূর &gt; ধূর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1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80120"/>
          </a:xfrm>
        </p:spPr>
        <p:txBody>
          <a:bodyPr>
            <a:noAutofit/>
          </a:bodyPr>
          <a:lstStyle/>
          <a:p>
            <a:pPr algn="l"/>
            <a:r>
              <a:rPr lang="bn-IN" sz="2400" dirty="0" smtClean="0">
                <a:solidFill>
                  <a:srgbClr val="FF0000"/>
                </a:solidFill>
              </a:rPr>
              <a:t>ভাষাঃ- </a:t>
            </a:r>
            <a:r>
              <a:rPr lang="bn-IN" sz="2400" dirty="0" smtClean="0"/>
              <a:t> </a:t>
            </a:r>
            <a:r>
              <a:rPr lang="bn-IN" sz="2400" dirty="0" smtClean="0">
                <a:solidFill>
                  <a:srgbClr val="00B0F0"/>
                </a:solidFill>
              </a:rPr>
              <a:t>ভাষা হচ্ছে কতকগুলি অর্থবহ ধ্বনি সমষ্টির বিধিবদ্ধ রূপ যার সাহায্যে একটি বিশেষ সমাজের লোকেরা নিজেদের মধ্যে ভাববিনিময় করে। </a:t>
            </a:r>
            <a:endParaRPr lang="en-IN" sz="2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bn-IN" sz="24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FF0000"/>
                </a:solidFill>
              </a:rPr>
              <a:t>উপভাষাঃ- </a:t>
            </a:r>
          </a:p>
          <a:p>
            <a:pPr marL="0" indent="0" algn="just">
              <a:buNone/>
            </a:pPr>
            <a:endParaRPr lang="bn-IN" sz="2400" dirty="0" smtClean="0"/>
          </a:p>
          <a:p>
            <a:pPr marL="0" indent="0" algn="just">
              <a:buNone/>
            </a:pPr>
            <a:r>
              <a:rPr lang="bn-IN" sz="2400" dirty="0" smtClean="0">
                <a:solidFill>
                  <a:srgbClr val="92D050"/>
                </a:solidFill>
              </a:rPr>
              <a:t>উপভাষা হল একটি ভাষার অন্তর্গত এমন বিশেষ বিশেষ রূপ যা এক একটি বিশেষ অঞ্চলে প্রচলিত, যার সঙ্গে আদর্শ ভাষা বা সাহিত্যিক ভাষার ধ্বনিগত, রূপগত ও বিশিষ্ট বাকধারাগত পার্থক্য আছে, এই পার্থক্য এমন সুস্পষ্ট যে ওই সব বিশেষ- বিশেষ অঞ্চলের রূপগুলিকে স্বতন্ত্র বলে ধরা হয় অথচ পার্থক্যটা যেন এত বেশী না হয় যাতে আঞ্চলিক রূপগুলিই এক একটি পৃথক ভাষা হয়ে গড়ে ওঠে।  </a:t>
            </a:r>
            <a:endParaRPr lang="en-I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49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solidFill>
                  <a:srgbClr val="FF0000"/>
                </a:solidFill>
              </a:rPr>
              <a:t>ঝাড়খন্ডীর </a:t>
            </a:r>
            <a:r>
              <a:rPr lang="bn-IN" dirty="0" smtClean="0">
                <a:solidFill>
                  <a:srgbClr val="FF0000"/>
                </a:solidFill>
              </a:rPr>
              <a:t>রূপতাত্ত্বিক </a:t>
            </a:r>
            <a:r>
              <a:rPr lang="bn-IN" dirty="0">
                <a:solidFill>
                  <a:srgbClr val="FF0000"/>
                </a:solidFill>
              </a:rPr>
              <a:t>বৈশিষ্ট্যঃ-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sz="2800" dirty="0"/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১) নিমিত্তার্থে চতুর্থী বিভক্তির ব্যবহার দেখা যায়।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 বেলা যে পড়ে এল জলকে ( জলের নিমিত্ত= জল আনতে) চল।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২) নামধাতুর বহুল ব্যবহার লক্ষিত হয়।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 এবার শীতে ভারি জাড়াবে। ( জাড়=নামধাতু)।</a:t>
            </a:r>
            <a:r>
              <a:rPr lang="bn-IN" sz="2800" dirty="0" smtClean="0"/>
              <a:t>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৩) ‘আছ’ ধাতু &gt; ‘বট’ ধাতু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 করি বটে।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1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n-IN" sz="2800" dirty="0" smtClean="0"/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৪) সম্বন্ধ পদ ও অধিকরণে ‘শূন্য’ বিভক্তি দেখা যায়।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যেমনঃ রাইত (অধিকরণ)  ছিলি ঘাটশিলা টাঁইড়ে।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৫) অপাদানে পঞ্চমী বিভক্তির চিহ্ন – নু, লে, রু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যেমনঃ মায়ের লে মাউসীর দরদ।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৬) অধিকরণের সাধারণ বিভক্তি -‘কে’  </a:t>
            </a:r>
          </a:p>
          <a:p>
            <a:pPr marL="0" indent="0">
              <a:buNone/>
            </a:pPr>
            <a:r>
              <a:rPr lang="bn-IN" sz="2800" dirty="0" smtClean="0"/>
              <a:t>    </a:t>
            </a:r>
            <a:r>
              <a:rPr lang="bn-IN" sz="2800" dirty="0" smtClean="0">
                <a:solidFill>
                  <a:srgbClr val="FF0000"/>
                </a:solidFill>
              </a:rPr>
              <a:t>যেমনঃ আইজ রাইতকে ভারি জাড়াবে।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25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n-IN" dirty="0" smtClean="0"/>
          </a:p>
          <a:p>
            <a:pPr marL="0" indent="0">
              <a:buNone/>
            </a:pPr>
            <a:r>
              <a:rPr lang="bn-IN" dirty="0"/>
              <a:t> </a:t>
            </a:r>
            <a:r>
              <a:rPr lang="bn-IN" dirty="0" smtClean="0"/>
              <a:t> </a:t>
            </a:r>
          </a:p>
          <a:p>
            <a:pPr marL="0" indent="0">
              <a:buNone/>
            </a:pPr>
            <a:endParaRPr lang="bn-IN" dirty="0"/>
          </a:p>
          <a:p>
            <a:pPr marL="0" indent="0" algn="ctr">
              <a:buNone/>
            </a:pPr>
            <a:r>
              <a:rPr lang="bn-IN" sz="5400" dirty="0" smtClean="0">
                <a:solidFill>
                  <a:srgbClr val="FF0000"/>
                </a:solidFill>
              </a:rPr>
              <a:t>ধন্যবাদ</a:t>
            </a:r>
            <a:endParaRPr lang="en-IN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1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dirty="0" smtClean="0">
                <a:solidFill>
                  <a:srgbClr val="FF0000"/>
                </a:solidFill>
              </a:rPr>
              <a:t>ভাষার রূপ জটিল ও বিচিত্র।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n-IN" sz="2800" dirty="0" smtClean="0"/>
          </a:p>
          <a:p>
            <a:pPr marL="0" indent="0">
              <a:buNone/>
            </a:pPr>
            <a:r>
              <a:rPr lang="bn-IN" sz="2800" dirty="0" smtClean="0"/>
              <a:t>ভাষাবিজ্ঞানী </a:t>
            </a:r>
            <a:r>
              <a:rPr lang="en-US" sz="2800" dirty="0" smtClean="0">
                <a:solidFill>
                  <a:srgbClr val="FF0000"/>
                </a:solidFill>
              </a:rPr>
              <a:t>Leonard Bloomfield </a:t>
            </a:r>
            <a:r>
              <a:rPr lang="bn-IN" sz="2800" dirty="0" smtClean="0"/>
              <a:t>একটি সমাজের এই সব জটিল রূপকে নিম্নোক্ত শ্রেণীতে ভাগ করেছেন-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১) আদর্শ সাহিত্যিক ভাষা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২) আদর্শ চলিত ভাষা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৩) প্রাদেশিক আদর্শ ভাষা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৪) ইতরজনের ভাষা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৫) আঞ্চলিক উপভাষা 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8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2800" dirty="0" smtClean="0">
                <a:solidFill>
                  <a:srgbClr val="FF0000"/>
                </a:solidFill>
              </a:rPr>
              <a:t>বিভাষাঃ-</a:t>
            </a: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0070C0"/>
                </a:solidFill>
              </a:rPr>
              <a:t>এক একটি উপভাষার মধ্যে যে নানা আঞ্চলিক পৃথক রূপ গড়ে ওঠে তাকে বলে বিভাষা।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 smtClean="0"/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বাংলা ভাষার আঞ্চলিক উপভাষাগুলি হলোঃ-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১) রাঢ়ী</a:t>
            </a:r>
          </a:p>
          <a:p>
            <a:pPr marL="0" indent="0">
              <a:buNone/>
            </a:pPr>
            <a:r>
              <a:rPr lang="bn-IN" dirty="0" smtClean="0"/>
              <a:t>২) বঙ্গালী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৩) বরেন্দ্রী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৪) কামরূপী ( রাজবংশী) 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৫) ঝাড়খন্ডী </a:t>
            </a:r>
          </a:p>
          <a:p>
            <a:pPr marL="514350" indent="-514350">
              <a:buAutoNum type="arabicParenR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694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বাংলা উপভাষাঃ অবস্থান 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557465"/>
              </p:ext>
            </p:extLst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1944216"/>
                <a:gridCol w="53389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n-IN" dirty="0" smtClean="0">
                          <a:solidFill>
                            <a:srgbClr val="FFFF00"/>
                          </a:solidFill>
                        </a:rPr>
                        <a:t>ক্রমিক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baseline="0" dirty="0" smtClean="0"/>
                        <a:t> </a:t>
                      </a:r>
                      <a:r>
                        <a:rPr lang="bn-IN" baseline="0" dirty="0" smtClean="0">
                          <a:solidFill>
                            <a:srgbClr val="FFFF00"/>
                          </a:solidFill>
                        </a:rPr>
                        <a:t>উপভাষার নাম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dirty="0" smtClean="0">
                          <a:solidFill>
                            <a:srgbClr val="FFFF00"/>
                          </a:solidFill>
                        </a:rPr>
                        <a:t> অবস্থান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dirty="0" smtClean="0"/>
                        <a:t>১)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 </a:t>
                      </a:r>
                      <a:r>
                        <a:rPr lang="bn-IN" dirty="0" smtClean="0">
                          <a:solidFill>
                            <a:srgbClr val="7030A0"/>
                          </a:solidFill>
                        </a:rPr>
                        <a:t>রাঢ়ী</a:t>
                      </a:r>
                      <a:endParaRPr lang="en-IN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n-IN" dirty="0" smtClean="0"/>
                        <a:t>দক্ষিণ</a:t>
                      </a:r>
                      <a:r>
                        <a:rPr lang="bn-IN" baseline="0" dirty="0" smtClean="0"/>
                        <a:t> মালদহ, </a:t>
                      </a:r>
                      <a:r>
                        <a:rPr lang="bn-IN" dirty="0" smtClean="0"/>
                        <a:t>মুর্শিদাবাদ,</a:t>
                      </a:r>
                      <a:r>
                        <a:rPr lang="bn-IN" baseline="0" dirty="0" smtClean="0"/>
                        <a:t> নদীয়া, উত্তর ২৪ পরগণা, দক্ষিণ ২৪ পরগণা, কলকাতা, হাওড়া, হুগলি, পূর্ব বর্ধমান, পূর্ব বীরভূম, বাঁকুড়া, উত্তর-পূর্ব মেদিনীপুর।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dirty="0" smtClean="0"/>
                        <a:t>২)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0000"/>
                          </a:solidFill>
                        </a:rPr>
                        <a:t>বঙ্গালী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বিশুদ্ধঃ_</a:t>
                      </a:r>
                      <a:r>
                        <a:rPr lang="bn-IN" baseline="0" dirty="0" smtClean="0"/>
                        <a:t> ঢাকা, ফরিদপুর, খুলনা, যশোর, বরিশাল, ময়মনসিংহ</a:t>
                      </a:r>
                    </a:p>
                    <a:p>
                      <a:r>
                        <a:rPr lang="bn-IN" baseline="0" dirty="0" smtClean="0"/>
                        <a:t>চাটিগ্রামীঃ- চট্টগ্রাম, নোয়াখালি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dirty="0" smtClean="0"/>
                        <a:t>৩)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FF00"/>
                          </a:solidFill>
                        </a:rPr>
                        <a:t>বরেন্দ্রী 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মালদহ, দক্ষিণ</a:t>
                      </a:r>
                      <a:r>
                        <a:rPr lang="bn-IN" baseline="0" dirty="0" smtClean="0"/>
                        <a:t> দিনাজপুর, রাজশাহী, পাবনা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dirty="0" smtClean="0"/>
                        <a:t>৪)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0000"/>
                          </a:solidFill>
                        </a:rPr>
                        <a:t>কামরূপী</a:t>
                      </a:r>
                      <a:r>
                        <a:rPr lang="bn-IN" baseline="0" dirty="0" smtClean="0">
                          <a:solidFill>
                            <a:srgbClr val="FF0000"/>
                          </a:solidFill>
                        </a:rPr>
                        <a:t> বা রাজবংশী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জলপাইগুড়ি, কোচবিহার, উত্তর দিনাজপুর, রংপুর,</a:t>
                      </a:r>
                      <a:r>
                        <a:rPr lang="bn-IN" baseline="0" dirty="0" smtClean="0"/>
                        <a:t> শ্রীহট্ট, ত্রিপুরা, কাছাড়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n-IN" dirty="0" smtClean="0"/>
                        <a:t>৫)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C000"/>
                          </a:solidFill>
                        </a:rPr>
                        <a:t>ঝাড়খন্ডী</a:t>
                      </a:r>
                      <a:endParaRPr lang="en-IN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মানভূম, সিংভূম,</a:t>
                      </a:r>
                      <a:r>
                        <a:rPr lang="bn-IN" baseline="0" dirty="0" smtClean="0"/>
                        <a:t> ধলভূম, দক্ষিণ-পশ্চিম বাঁকুড়া, দক্ষিণ-পশ্চিম  মেদিনীপুর ।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5509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FF0000"/>
                </a:solidFill>
              </a:rPr>
              <a:t>১) রাঢ়ীঃ-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643287"/>
              </p:ext>
            </p:extLst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dirty="0" smtClean="0">
                          <a:solidFill>
                            <a:srgbClr val="FFFF00"/>
                          </a:solidFill>
                        </a:rPr>
                        <a:t>বিভাগ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dirty="0" smtClean="0">
                          <a:solidFill>
                            <a:srgbClr val="FFFF00"/>
                          </a:solidFill>
                        </a:rPr>
                        <a:t>অবস্থান</a:t>
                      </a:r>
                      <a:r>
                        <a:rPr lang="bn-IN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en-IN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bn-IN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bn-IN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bn-IN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bn-IN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bn-IN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bn-IN" sz="2400" b="1" dirty="0" smtClean="0">
                          <a:solidFill>
                            <a:srgbClr val="FF0000"/>
                          </a:solidFill>
                        </a:rPr>
                        <a:t>রাঢ়ী</a:t>
                      </a:r>
                      <a:r>
                        <a:rPr lang="bn-IN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0000"/>
                          </a:solidFill>
                        </a:rPr>
                        <a:t>১) পূর্ব-মধ্য</a:t>
                      </a:r>
                      <a:r>
                        <a:rPr lang="bn-IN" baseline="0" dirty="0" smtClean="0">
                          <a:solidFill>
                            <a:srgbClr val="FF0000"/>
                          </a:solidFill>
                        </a:rPr>
                        <a:t> রাঢ়ী 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কলকাতা, উত্তর ২৪ পরগণা, হাওড়া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00B050"/>
                          </a:solidFill>
                        </a:rPr>
                        <a:t>২) পশ্চিম- মধ্য</a:t>
                      </a:r>
                      <a:r>
                        <a:rPr lang="bn-IN" baseline="0" dirty="0" smtClean="0">
                          <a:solidFill>
                            <a:srgbClr val="00B050"/>
                          </a:solidFill>
                        </a:rPr>
                        <a:t> রাঢ়ী</a:t>
                      </a:r>
                      <a:endParaRPr lang="en-IN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হুগলী,</a:t>
                      </a:r>
                      <a:r>
                        <a:rPr lang="bn-IN" baseline="0" dirty="0" smtClean="0"/>
                        <a:t> বাঁকুড়া, পূর্ব বর্ধমান, পূর্ব বীরভূম 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FF0000"/>
                          </a:solidFill>
                        </a:rPr>
                        <a:t>৩) উত্তর-মধ্য</a:t>
                      </a:r>
                      <a:r>
                        <a:rPr lang="bn-IN" baseline="0" dirty="0" smtClean="0">
                          <a:solidFill>
                            <a:srgbClr val="FF0000"/>
                          </a:solidFill>
                        </a:rPr>
                        <a:t> রাঢ়ী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মুর্শিদাবাদ,</a:t>
                      </a:r>
                      <a:r>
                        <a:rPr lang="bn-IN" baseline="0" dirty="0" smtClean="0"/>
                        <a:t> নদীয়া, দক্ষিণ মালদহ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>
                          <a:solidFill>
                            <a:srgbClr val="00B050"/>
                          </a:solidFill>
                        </a:rPr>
                        <a:t>৪) দক্ষিণ</a:t>
                      </a:r>
                      <a:r>
                        <a:rPr lang="bn-IN" baseline="0" dirty="0" smtClean="0">
                          <a:solidFill>
                            <a:srgbClr val="00B050"/>
                          </a:solidFill>
                        </a:rPr>
                        <a:t>- মধ্য রাঢ়ী</a:t>
                      </a:r>
                      <a:endParaRPr lang="en-IN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n-IN" dirty="0" smtClean="0"/>
                        <a:t>দক্ষিণ</a:t>
                      </a:r>
                      <a:r>
                        <a:rPr lang="bn-IN" baseline="0" dirty="0" smtClean="0"/>
                        <a:t> ২৪ পরগণা, উত্তর-পূর্ব মেদিনীপুর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8646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>
                <a:solidFill>
                  <a:srgbClr val="FF0000"/>
                </a:solidFill>
              </a:rPr>
              <a:t>রাঢ়ীর ভাষাতাত্ত্বিক বৈশিষ্ট্যঃ- 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ধ্বনিতাত্ত্বিক বৈশিষ্ট্যঃ- </a:t>
            </a:r>
          </a:p>
          <a:p>
            <a:pPr marL="0" indent="0">
              <a:buNone/>
            </a:pPr>
            <a:r>
              <a:rPr lang="bn-IN" sz="2800" dirty="0" smtClean="0"/>
              <a:t>১) অভিশ্রুতির ব্যাপক ব্যবহার লক্ষণীয়।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উদাঃ- </a:t>
            </a:r>
            <a:r>
              <a:rPr lang="bn-IN" sz="2800" dirty="0" smtClean="0">
                <a:solidFill>
                  <a:srgbClr val="FF0000"/>
                </a:solidFill>
              </a:rPr>
              <a:t>দেখিয়া&gt; দেইখ্যা&gt; দেখে</a:t>
            </a:r>
          </a:p>
          <a:p>
            <a:pPr marL="0" indent="0">
              <a:buNone/>
            </a:pPr>
            <a:r>
              <a:rPr lang="bn-IN" sz="2800" dirty="0" smtClean="0"/>
              <a:t>২) স্বরসঙ্গতির বহুল ব্যবহার </a:t>
            </a:r>
            <a:r>
              <a:rPr lang="bn-IN" sz="2800" dirty="0"/>
              <a:t>লক্ষণীয়</a:t>
            </a:r>
            <a:r>
              <a:rPr lang="bn-IN" sz="2800" dirty="0" smtClean="0"/>
              <a:t>।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উদাঃ- </a:t>
            </a:r>
            <a:r>
              <a:rPr lang="bn-IN" sz="2800" dirty="0" smtClean="0">
                <a:solidFill>
                  <a:srgbClr val="FF0000"/>
                </a:solidFill>
              </a:rPr>
              <a:t>দেশি&gt; দিশি </a:t>
            </a:r>
          </a:p>
          <a:p>
            <a:pPr marL="0" indent="0">
              <a:buNone/>
            </a:pPr>
            <a:r>
              <a:rPr lang="bn-IN" sz="2800" dirty="0" smtClean="0"/>
              <a:t>৩) ‘ল্‌’ কোথাও ‘ন’ রূপে উচ্চারিত হয়।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উদাঃ-  </a:t>
            </a:r>
            <a:r>
              <a:rPr lang="bn-IN" sz="2800" dirty="0" smtClean="0">
                <a:solidFill>
                  <a:srgbClr val="00B050"/>
                </a:solidFill>
              </a:rPr>
              <a:t>লবণ&gt; নুন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          </a:t>
            </a:r>
            <a:r>
              <a:rPr lang="bn-IN" sz="2800" dirty="0" smtClean="0">
                <a:solidFill>
                  <a:srgbClr val="FF0000"/>
                </a:solidFill>
              </a:rPr>
              <a:t>লৌহ&gt; নোয়া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3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৪) শব্দমধ্যস্থ নাসিক্য ব্যঞ্জন লোপ পায় ও পূর্ববর্তী স্বর সানুনাসিক হয়ে ওঠে।</a:t>
            </a:r>
          </a:p>
          <a:p>
            <a:pPr marL="0" indent="0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                    </a:t>
            </a:r>
            <a:r>
              <a:rPr lang="bn-IN" sz="2800" dirty="0" smtClean="0">
                <a:solidFill>
                  <a:srgbClr val="00B050"/>
                </a:solidFill>
              </a:rPr>
              <a:t>উদাঃ-  চন্দ্র&gt; চাঁদ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2060"/>
                </a:solidFill>
              </a:rPr>
              <a:t>৫) শব্দের আদিতে শ্বাসাঘাতের  ফলে শব্দান্তের মহাপ্রাণ বর্ণ অল্পপ্রাণ বর্ণ রূপে উচ্চারিত হয়। </a:t>
            </a:r>
          </a:p>
          <a:p>
            <a:pPr marL="0" indent="0">
              <a:buNone/>
            </a:pPr>
            <a:r>
              <a:rPr lang="bn-IN" sz="2800" dirty="0" smtClean="0"/>
              <a:t>                            </a:t>
            </a:r>
            <a:r>
              <a:rPr lang="bn-IN" sz="2800" dirty="0" smtClean="0">
                <a:solidFill>
                  <a:srgbClr val="FF0000"/>
                </a:solidFill>
              </a:rPr>
              <a:t>উদাঃ- দুধ&gt;দুদ্‌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                                      বাঘ&gt; বাগ্‌ </a:t>
            </a:r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৬) ই,উ,ক্ষ,য-ফলা যুক্ত ব্যঞ্জনের পূর্ববর্তী ‘অ’-এর উচ্চারণ ‘ও’ হয়। </a:t>
            </a:r>
          </a:p>
          <a:p>
            <a:pPr marL="0" indent="0">
              <a:buNone/>
            </a:pPr>
            <a:r>
              <a:rPr lang="bn-IN" sz="2800" dirty="0" smtClean="0"/>
              <a:t>		          উদাঃ- </a:t>
            </a:r>
            <a:r>
              <a:rPr lang="bn-IN" sz="2800" dirty="0" smtClean="0">
                <a:solidFill>
                  <a:srgbClr val="92D050"/>
                </a:solidFill>
              </a:rPr>
              <a:t>অতি&gt;ওতি</a:t>
            </a:r>
          </a:p>
          <a:p>
            <a:pPr marL="0" indent="0">
              <a:buNone/>
            </a:pPr>
            <a:r>
              <a:rPr lang="bn-IN" sz="2800" dirty="0" smtClean="0"/>
              <a:t>				</a:t>
            </a:r>
            <a:r>
              <a:rPr lang="bn-IN" sz="2800" dirty="0" smtClean="0">
                <a:solidFill>
                  <a:srgbClr val="FF0000"/>
                </a:solidFill>
              </a:rPr>
              <a:t>মধু&gt;  মোধু 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9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4000" dirty="0" smtClean="0">
                <a:solidFill>
                  <a:srgbClr val="FF0000"/>
                </a:solidFill>
              </a:rPr>
              <a:t>রূপতাত্ত্বিক বৈশিষ্ট্যঃ-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ক) কর্তৃকারক ব্যতীত অন্য কারকে বহুবচন বোঝাতে ‘দের’ বিভক্তি ব্যবহৃত হয়। </a:t>
            </a:r>
          </a:p>
          <a:p>
            <a:pPr marL="0" indent="0">
              <a:buNone/>
            </a:pPr>
            <a:r>
              <a:rPr lang="bn-IN" sz="2800" dirty="0" smtClean="0"/>
              <a:t>	</a:t>
            </a:r>
            <a:r>
              <a:rPr lang="bn-IN" sz="2800" dirty="0" smtClean="0">
                <a:solidFill>
                  <a:srgbClr val="FF0000"/>
                </a:solidFill>
              </a:rPr>
              <a:t>যেমনঃ- </a:t>
            </a:r>
            <a:r>
              <a:rPr lang="bn-IN" sz="2800" u="sng" dirty="0" smtClean="0">
                <a:solidFill>
                  <a:srgbClr val="FF0000"/>
                </a:solidFill>
              </a:rPr>
              <a:t>আমাদের</a:t>
            </a:r>
            <a:r>
              <a:rPr lang="bn-IN" sz="2800" dirty="0" smtClean="0">
                <a:solidFill>
                  <a:srgbClr val="FF0000"/>
                </a:solidFill>
              </a:rPr>
              <a:t> বই দাও (কর্ম)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n-IN" sz="2800" dirty="0" smtClean="0"/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খ) রাঢ়ীতে মুখ্যকর্মে বিভক্তি যোগ হয় না , তবে গৌণ কর্মে ‘কে’ বিভক্তি যুক্ত হয়।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যেমনঃ- আমি </a:t>
            </a:r>
            <a:r>
              <a:rPr lang="bn-IN" sz="2800" u="sng" dirty="0" smtClean="0">
                <a:solidFill>
                  <a:srgbClr val="FF0000"/>
                </a:solidFill>
              </a:rPr>
              <a:t>রামকে </a:t>
            </a:r>
            <a:r>
              <a:rPr lang="bn-IN" sz="2800" dirty="0" smtClean="0">
                <a:solidFill>
                  <a:srgbClr val="FF0000"/>
                </a:solidFill>
              </a:rPr>
              <a:t>(গৌণকর্ম) </a:t>
            </a:r>
            <a:r>
              <a:rPr lang="bn-IN" sz="2800" u="sng" dirty="0" smtClean="0">
                <a:solidFill>
                  <a:srgbClr val="FF0000"/>
                </a:solidFill>
              </a:rPr>
              <a:t>টাকা</a:t>
            </a:r>
            <a:r>
              <a:rPr lang="bn-IN" sz="2800" dirty="0" smtClean="0">
                <a:solidFill>
                  <a:srgbClr val="FF0000"/>
                </a:solidFill>
              </a:rPr>
              <a:t> (মুখ্যকর্ম)  ধার দিয়েছি।</a:t>
            </a:r>
          </a:p>
        </p:txBody>
      </p:sp>
    </p:spTree>
    <p:extLst>
      <p:ext uri="{BB962C8B-B14F-4D97-AF65-F5344CB8AC3E}">
        <p14:creationId xmlns:p14="http://schemas.microsoft.com/office/powerpoint/2010/main" val="395592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1198</Words>
  <Application>Microsoft Office PowerPoint</Application>
  <PresentationFormat>On-screen Show (4:3)</PresentationFormat>
  <Paragraphs>185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উপভাষা Presented for BNGH-1ST Sem CC-T-2</vt:lpstr>
      <vt:lpstr>ভাষাঃ-  ভাষা হচ্ছে কতকগুলি অর্থবহ ধ্বনি সমষ্টির বিধিবদ্ধ রূপ যার সাহায্যে একটি বিশেষ সমাজের লোকেরা নিজেদের মধ্যে ভাববিনিময় করে। </vt:lpstr>
      <vt:lpstr>ভাষার রূপ জটিল ও বিচিত্র।</vt:lpstr>
      <vt:lpstr>বিভাষাঃ- এক একটি উপভাষার মধ্যে যে নানা আঞ্চলিক পৃথক রূপ গড়ে ওঠে তাকে বলে বিভাষা। </vt:lpstr>
      <vt:lpstr>বাংলা উপভাষাঃ অবস্থান </vt:lpstr>
      <vt:lpstr>১) রাঢ়ীঃ-</vt:lpstr>
      <vt:lpstr>রাঢ়ীর ভাষাতাত্ত্বিক বৈশিষ্ট্যঃ- </vt:lpstr>
      <vt:lpstr>PowerPoint Presentation</vt:lpstr>
      <vt:lpstr>রূপতাত্ত্বিক বৈশিষ্ট্যঃ-</vt:lpstr>
      <vt:lpstr>PowerPoint Presentation</vt:lpstr>
      <vt:lpstr>বঙ্গালীর  ভাষাতাত্ত্বিক বৈশিষ্ট্যঃ-</vt:lpstr>
      <vt:lpstr>PowerPoint Presentation</vt:lpstr>
      <vt:lpstr>বঙ্গালীর রূপতাত্ত্বিক বৈশিষ্ট্যঃ-   </vt:lpstr>
      <vt:lpstr>PowerPoint Presentation</vt:lpstr>
      <vt:lpstr>বরেন্দ্রীর ভাষাতাত্ত্বিক বৈশিষ্ট্যঃ- </vt:lpstr>
      <vt:lpstr>বরেন্দ্রীর রূপতাত্ত্বিক বৈশিষ্ট্যঃ-</vt:lpstr>
      <vt:lpstr>কামরূপী/রাজবংশীর ভাষাতাত্ত্বিক বৈশিষ্ট্যঃ- </vt:lpstr>
      <vt:lpstr>কামরূপী/রাজবংশীর রূপতাত্ত্বিক বৈশিষ্ট্যঃ-</vt:lpstr>
      <vt:lpstr>ঝাড়খন্ডীর ভাষাতাত্ত্বিক বৈশিষ্ট্যঃ- </vt:lpstr>
      <vt:lpstr>ঝাড়খন্ডীর রূপতাত্ত্বিক বৈশিষ্ট্যঃ-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উপভাষা</dc:title>
  <dc:creator>Hena Biswas</dc:creator>
  <cp:lastModifiedBy>Hena Biswas</cp:lastModifiedBy>
  <cp:revision>97</cp:revision>
  <dcterms:created xsi:type="dcterms:W3CDTF">2021-05-06T14:44:54Z</dcterms:created>
  <dcterms:modified xsi:type="dcterms:W3CDTF">2021-05-08T15:09:38Z</dcterms:modified>
</cp:coreProperties>
</file>